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5" r:id="rId3"/>
    <p:sldId id="257" r:id="rId4"/>
    <p:sldId id="258" r:id="rId5"/>
    <p:sldId id="264" r:id="rId6"/>
    <p:sldId id="266" r:id="rId7"/>
    <p:sldId id="262" r:id="rId8"/>
    <p:sldId id="263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EE152-9577-4D3E-8045-066F683F9204}" type="datetimeFigureOut">
              <a:rPr lang="et-EE" smtClean="0"/>
              <a:t>08.10.2021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0CF0E-F725-482B-8F97-B10A5EDAFFB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85193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0B0D-4B5E-4966-B48E-6B9B52411721}" type="datetime1">
              <a:rPr lang="et-EE" smtClean="0"/>
              <a:t>08.10.2021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0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allkirjaga panoraam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2528-C07D-4C95-A1AC-FF5468AE7354}" type="datetime1">
              <a:rPr lang="et-EE" smtClean="0"/>
              <a:t>08.10.2021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AC705E6-84F6-40F2-8769-8FD464968BB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499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9A77-BFD9-49F3-9937-6814233862C7}" type="datetime1">
              <a:rPr lang="et-EE" smtClean="0"/>
              <a:t>08.10.2021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AC705E6-84F6-40F2-8769-8FD464968BB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5651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iteallkirjaga ts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3543-35D9-4432-8E6D-C33F4DCB49CE}" type="datetime1">
              <a:rPr lang="et-EE" smtClean="0"/>
              <a:t>08.10.2021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AC705E6-84F6-40F2-8769-8FD464968BB2}" type="slidenum">
              <a:rPr lang="et-EE" smtClean="0"/>
              <a:t>‹#›</a:t>
            </a:fld>
            <a:endParaRPr lang="et-EE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268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5CB4-9794-4AC3-A3AC-991229357B62}" type="datetime1">
              <a:rPr lang="et-EE" smtClean="0"/>
              <a:t>08.10.2021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AC705E6-84F6-40F2-8769-8FD464968BB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6655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veerg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C1F3-824F-4403-8D1B-74BCA16E236B}" type="datetime1">
              <a:rPr lang="et-EE" smtClean="0"/>
              <a:t>08.10.2021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05E6-84F6-40F2-8769-8FD464968BB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29922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ldiveerg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15BD-BCBD-4B80-90C2-E5724F73D360}" type="datetime1">
              <a:rPr lang="et-EE" smtClean="0"/>
              <a:t>08.10.2021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05E6-84F6-40F2-8769-8FD464968BB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7767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6E1F-2924-46A3-A64C-5B67E3714725}" type="datetime1">
              <a:rPr lang="et-EE" smtClean="0"/>
              <a:t>08.10.2021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05E6-84F6-40F2-8769-8FD464968BB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5385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211BA88-AB3A-4685-8F77-207EE03E789E}" type="datetime1">
              <a:rPr lang="et-EE" smtClean="0"/>
              <a:t>08.10.2021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AC705E6-84F6-40F2-8769-8FD464968BB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4933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F650-A385-4986-B6B3-5D42C1D7E88B}" type="datetime1">
              <a:rPr lang="et-EE" smtClean="0"/>
              <a:t>08.10.2021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05E6-84F6-40F2-8769-8FD464968BB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0015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71D4-BB29-419D-AE63-11B314828B57}" type="datetime1">
              <a:rPr lang="et-EE" smtClean="0"/>
              <a:t>08.10.2021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AC705E6-84F6-40F2-8769-8FD464968BB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1724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ACCF-5BFD-41DC-A2C8-93F7EE2554B3}" type="datetime1">
              <a:rPr lang="et-EE" smtClean="0"/>
              <a:t>08.10.2021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05E6-84F6-40F2-8769-8FD464968BB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3341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42C1-95BE-4B05-ADE7-A98162A9C63D}" type="datetime1">
              <a:rPr lang="et-EE" smtClean="0"/>
              <a:t>08.10.2021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05E6-84F6-40F2-8769-8FD464968BB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5873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D268-DCA4-413E-8BB1-FAAF9D6C1F98}" type="datetime1">
              <a:rPr lang="et-EE" smtClean="0"/>
              <a:t>08.10.2021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05E6-84F6-40F2-8769-8FD464968BB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9040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ED24-0B8F-4B43-93A1-102DF5664BAD}" type="datetime1">
              <a:rPr lang="et-EE" smtClean="0"/>
              <a:t>08.10.2021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05E6-84F6-40F2-8769-8FD464968BB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2744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F12F-48CB-4DF4-B7FC-4CD5168C1446}" type="datetime1">
              <a:rPr lang="et-EE" smtClean="0"/>
              <a:t>08.10.2021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05E6-84F6-40F2-8769-8FD464968BB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5552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9A92-547A-48DD-A592-FEE641A44398}" type="datetime1">
              <a:rPr lang="et-EE" smtClean="0"/>
              <a:t>08.10.2021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05E6-84F6-40F2-8769-8FD464968BB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7424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AFC89-AD35-4CEA-93FF-8D9DAB58A2CA}" type="datetime1">
              <a:rPr lang="et-EE" smtClean="0"/>
              <a:t>08.10.2021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705E6-84F6-40F2-8769-8FD464968BB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037371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hyperlink" Target="mailto:Agu.kohari@gmail.com" TargetMode="Externa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F451B4-FB35-4118-A0AF-0935902041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602" b="-1"/>
          <a:stretch/>
        </p:blipFill>
        <p:spPr>
          <a:xfrm>
            <a:off x="4676924" y="10"/>
            <a:ext cx="7552945" cy="68579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D611BD-13D6-4754-93F1-8ABAB8116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564798-5942-49A9-89E9-7BF6D0239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lt 14" descr="Pilt, millel on kujutatud puu, taevas, väljas, hoone&#10;&#10;Kirjeldus on genereeritud automaatselt">
            <a:extLst>
              <a:ext uri="{FF2B5EF4-FFF2-40B4-BE49-F238E27FC236}">
                <a16:creationId xmlns:a16="http://schemas.microsoft.com/office/drawing/2014/main" id="{3FF8FA14-7134-48ED-A3F7-A9A98C55E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615" y="3078119"/>
            <a:ext cx="4795005" cy="36000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401D6433-ABAC-40C4-ADB5-494D623BF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063262"/>
            <a:ext cx="3739278" cy="2661138"/>
          </a:xfrm>
        </p:spPr>
        <p:txBody>
          <a:bodyPr>
            <a:normAutofit/>
          </a:bodyPr>
          <a:lstStyle/>
          <a:p>
            <a:r>
              <a:rPr lang="et-EE"/>
              <a:t>Puski kiriku taastamine</a:t>
            </a:r>
            <a:endParaRPr lang="et-EE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79A7DAA0-F6A9-4477-B436-61FD5439A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3" y="5101298"/>
            <a:ext cx="3739277" cy="1116622"/>
          </a:xfrm>
        </p:spPr>
        <p:txBody>
          <a:bodyPr>
            <a:normAutofit lnSpcReduction="10000"/>
          </a:bodyPr>
          <a:lstStyle/>
          <a:p>
            <a:r>
              <a:rPr lang="et-EE" dirty="0"/>
              <a:t>Agu </a:t>
            </a:r>
            <a:r>
              <a:rPr lang="et-EE" dirty="0" err="1"/>
              <a:t>Kohari</a:t>
            </a:r>
            <a:endParaRPr lang="et-EE" dirty="0"/>
          </a:p>
          <a:p>
            <a:r>
              <a:rPr lang="et-EE" dirty="0"/>
              <a:t>Tel. 505 1676</a:t>
            </a:r>
          </a:p>
          <a:p>
            <a:r>
              <a:rPr lang="et-EE" dirty="0">
                <a:hlinkClick r:id="rId5"/>
              </a:rPr>
              <a:t>agu.kohari@gmail.com</a:t>
            </a:r>
            <a:r>
              <a:rPr lang="et-EE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D63040-0D26-4280-A8F4-7742EEA3639C}"/>
              </a:ext>
            </a:extLst>
          </p:cNvPr>
          <p:cNvSpPr txBox="1"/>
          <p:nvPr/>
        </p:nvSpPr>
        <p:spPr>
          <a:xfrm flipH="1">
            <a:off x="340994" y="626995"/>
            <a:ext cx="5507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/>
              <a:t>MTÜ Haridusselts EDU</a:t>
            </a:r>
            <a:endParaRPr lang="et-EE" sz="3200" dirty="0"/>
          </a:p>
        </p:txBody>
      </p:sp>
      <p:pic>
        <p:nvPicPr>
          <p:cNvPr id="7" name="Pilt 6" descr="Pilt, millel on kujutatud väljas, hoone, valge, vana&#10;&#10;Kirjeldus on genereeritud automaatselt">
            <a:extLst>
              <a:ext uri="{FF2B5EF4-FFF2-40B4-BE49-F238E27FC236}">
                <a16:creationId xmlns:a16="http://schemas.microsoft.com/office/drawing/2014/main" id="{B374D9F9-FA4A-40D1-BEE8-3689996FD8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529" y="330910"/>
            <a:ext cx="2795657" cy="432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DDFF331-1D43-4E91-86FA-A79417AA71BA}"/>
              </a:ext>
            </a:extLst>
          </p:cNvPr>
          <p:cNvSpPr txBox="1"/>
          <p:nvPr/>
        </p:nvSpPr>
        <p:spPr>
          <a:xfrm>
            <a:off x="4808615" y="1175448"/>
            <a:ext cx="36447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2200" dirty="0"/>
              <a:t>LEADER Meede 2 Külaarenduse toetus oktoober 2021.a.</a:t>
            </a:r>
          </a:p>
        </p:txBody>
      </p:sp>
      <p:pic>
        <p:nvPicPr>
          <p:cNvPr id="21" name="Pilt 20">
            <a:extLst>
              <a:ext uri="{FF2B5EF4-FFF2-40B4-BE49-F238E27FC236}">
                <a16:creationId xmlns:a16="http://schemas.microsoft.com/office/drawing/2014/main" id="{2382AFAD-5B2F-47F5-80B3-23E208FD0D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4471" y="330910"/>
            <a:ext cx="3644782" cy="77398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A351DD2-5FEB-4E81-900F-4BCD72CBC9E4}"/>
              </a:ext>
            </a:extLst>
          </p:cNvPr>
          <p:cNvSpPr txBox="1"/>
          <p:nvPr/>
        </p:nvSpPr>
        <p:spPr>
          <a:xfrm>
            <a:off x="9156700" y="4281578"/>
            <a:ext cx="208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i="1" dirty="0"/>
              <a:t>u 1906…1912.a.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86A8F0-94E0-40F5-8FFF-683EA19BC8CB}"/>
              </a:ext>
            </a:extLst>
          </p:cNvPr>
          <p:cNvSpPr txBox="1"/>
          <p:nvPr/>
        </p:nvSpPr>
        <p:spPr>
          <a:xfrm>
            <a:off x="5340350" y="6217920"/>
            <a:ext cx="101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i="1" dirty="0"/>
              <a:t>2021.a.</a:t>
            </a:r>
          </a:p>
        </p:txBody>
      </p:sp>
    </p:spTree>
    <p:extLst>
      <p:ext uri="{BB962C8B-B14F-4D97-AF65-F5344CB8AC3E}">
        <p14:creationId xmlns:p14="http://schemas.microsoft.com/office/powerpoint/2010/main" val="105082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C2BD3B5-466A-4D5B-BE43-2614DDD66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Tulemused ja järgnevad tegevused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93F4E78-539D-44AB-B8CF-1A7812D7B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19372"/>
            <a:ext cx="11203285" cy="4317927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t-EE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Selts tegutseb </a:t>
            </a:r>
            <a:r>
              <a:rPr lang="et-EE" sz="2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Puski</a:t>
            </a:r>
            <a:r>
              <a:rPr lang="et-EE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kirikuga seotud osapoolte, k.a. Hiiumaa turismi- ja väikeettevõtjate </a:t>
            </a:r>
            <a:r>
              <a:rPr lang="et-EE" sz="2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sidustajana</a:t>
            </a:r>
            <a:r>
              <a:rPr lang="et-EE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Luuakse soodne keskkond kõikidele osapooltele, et </a:t>
            </a:r>
            <a:r>
              <a:rPr lang="et-EE" sz="2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Puski</a:t>
            </a:r>
            <a:r>
              <a:rPr lang="et-EE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kirik areneks atraktiivseks kogukonna ja külastuspaigaks ning seeläbi tõuseks piirkonna konkurentsivõime.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t-EE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Seltsi liikmed panustavad vabatahtlikena </a:t>
            </a:r>
            <a:r>
              <a:rPr lang="et-EE" sz="2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Puski</a:t>
            </a:r>
            <a:r>
              <a:rPr lang="et-EE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kiriku toimimisse, turismitegevuse arendamisse ja haridus- ja kultuuriürituste korraldamisse aasta ringi. Aastaringselt kasutuses olev arhitektuuripärand säilib.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t-EE" sz="2000" dirty="0">
                <a:effectLst/>
                <a:ea typeface="Calibri" panose="020F0502020204030204" pitchFamily="34" charset="0"/>
              </a:rPr>
              <a:t>Selts kaasab kohalikku kogukonda ja Hiiumaa turismi- ja väikeettevõtjaid aktiivselt </a:t>
            </a:r>
            <a:r>
              <a:rPr lang="et-EE" sz="2000" dirty="0" err="1">
                <a:effectLst/>
                <a:ea typeface="Calibri" panose="020F0502020204030204" pitchFamily="34" charset="0"/>
              </a:rPr>
              <a:t>Puski</a:t>
            </a:r>
            <a:r>
              <a:rPr lang="et-EE" sz="2000" dirty="0">
                <a:effectLst/>
                <a:ea typeface="Calibri" panose="020F0502020204030204" pitchFamily="34" charset="0"/>
              </a:rPr>
              <a:t> kiriku tegevustesse, tutvustab väärtusliku elukeskkonna ajalugu ja pärandilugu ning kannab koha kultuuripärandit ja teadmisi edasi järgnevatele põlvkondadele. Ühingu üks põhikirjalistest eesmärkidest on koguda, süstematiseerida, säilitada, avaldada ja eksponeerida teavet </a:t>
            </a:r>
            <a:r>
              <a:rPr lang="et-EE" sz="2000" dirty="0" err="1">
                <a:effectLst/>
                <a:ea typeface="Calibri" panose="020F0502020204030204" pitchFamily="34" charset="0"/>
              </a:rPr>
              <a:t>Puski</a:t>
            </a:r>
            <a:r>
              <a:rPr lang="et-EE" sz="2000" dirty="0">
                <a:effectLst/>
                <a:ea typeface="Calibri" panose="020F0502020204030204" pitchFamily="34" charset="0"/>
              </a:rPr>
              <a:t> kiriku ja kogu piirkonna kohta.</a:t>
            </a:r>
            <a:endParaRPr lang="et-EE" sz="2000" dirty="0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7502E770-5704-4B86-A3EA-5B364DD54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05E6-84F6-40F2-8769-8FD464968BB2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8531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CA2C538-0325-4FB6-AB61-35ED0CFB2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669660"/>
          </a:xfrm>
        </p:spPr>
        <p:txBody>
          <a:bodyPr>
            <a:noAutofit/>
          </a:bodyPr>
          <a:lstStyle/>
          <a:p>
            <a:pPr algn="ctr"/>
            <a:r>
              <a:rPr lang="et-EE" sz="3600" dirty="0"/>
              <a:t>Tänan tähelepanu eest!</a:t>
            </a:r>
          </a:p>
        </p:txBody>
      </p:sp>
      <p:pic>
        <p:nvPicPr>
          <p:cNvPr id="6" name="Pildi kohatäide 5" descr="Pilt, millel on kujutatud puu, väljas, puit&#10;&#10;Kirjeldus on genereeritud automaatselt">
            <a:extLst>
              <a:ext uri="{FF2B5EF4-FFF2-40B4-BE49-F238E27FC236}">
                <a16:creationId xmlns:a16="http://schemas.microsoft.com/office/drawing/2014/main" id="{4BA7A9AA-595D-4575-928E-70F64066ECA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4" b="25094"/>
          <a:stretch>
            <a:fillRect/>
          </a:stretch>
        </p:blipFill>
        <p:spPr>
          <a:xfrm>
            <a:off x="365760" y="1476724"/>
            <a:ext cx="7690628" cy="287128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B70043-F8F7-4EF6-93BD-7B055DF4A3C1}"/>
              </a:ext>
            </a:extLst>
          </p:cNvPr>
          <p:cNvSpPr txBox="1"/>
          <p:nvPr/>
        </p:nvSpPr>
        <p:spPr>
          <a:xfrm>
            <a:off x="8199120" y="863600"/>
            <a:ext cx="36271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u="sng" dirty="0"/>
              <a:t>Tsitaat </a:t>
            </a:r>
            <a:r>
              <a:rPr lang="et-EE" b="1" u="sng" dirty="0" err="1"/>
              <a:t>Puski</a:t>
            </a:r>
            <a:r>
              <a:rPr lang="et-EE" b="1" u="sng" dirty="0"/>
              <a:t> kiriku infotahvlilt</a:t>
            </a:r>
            <a:r>
              <a:rPr lang="et-EE" b="1" dirty="0"/>
              <a:t>:</a:t>
            </a:r>
          </a:p>
          <a:p>
            <a:endParaRPr lang="et-EE" i="1" dirty="0"/>
          </a:p>
          <a:p>
            <a:r>
              <a:rPr lang="et-EE" i="1" dirty="0"/>
              <a:t>„… Jumala armust juhituna, kohaliku kogukonna toel ja Haridusselts EDU eestvedamisel oleme me just praegu taastamas </a:t>
            </a:r>
            <a:r>
              <a:rPr lang="et-EE" i="1" dirty="0" err="1"/>
              <a:t>Puski</a:t>
            </a:r>
            <a:r>
              <a:rPr lang="et-EE" i="1" dirty="0"/>
              <a:t> Kristuse Sündimise kirikut. Pühakoja keskosa on juba saanud uue katuse ja me liigume lootusrikkalt sellel teel edasi.</a:t>
            </a:r>
          </a:p>
          <a:p>
            <a:r>
              <a:rPr lang="et-EE" i="1" dirty="0"/>
              <a:t>See on suur ime, mille sündimisele saame me kõik omal moel kaasa aidata. …“</a:t>
            </a:r>
          </a:p>
        </p:txBody>
      </p:sp>
      <p:pic>
        <p:nvPicPr>
          <p:cNvPr id="14" name="Pilt 13">
            <a:extLst>
              <a:ext uri="{FF2B5EF4-FFF2-40B4-BE49-F238E27FC236}">
                <a16:creationId xmlns:a16="http://schemas.microsoft.com/office/drawing/2014/main" id="{8735F90F-27F9-4DF2-AD0F-9644876F2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339790"/>
            <a:ext cx="4440245" cy="942910"/>
          </a:xfrm>
          <a:prstGeom prst="rect">
            <a:avLst/>
          </a:prstGeom>
        </p:spPr>
      </p:pic>
      <p:sp>
        <p:nvSpPr>
          <p:cNvPr id="16" name="Slaidinumbri kohatäide 15">
            <a:extLst>
              <a:ext uri="{FF2B5EF4-FFF2-40B4-BE49-F238E27FC236}">
                <a16:creationId xmlns:a16="http://schemas.microsoft.com/office/drawing/2014/main" id="{1025B107-2371-40F9-99DD-0478194A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05E6-84F6-40F2-8769-8FD464968BB2}" type="slidenum">
              <a:rPr lang="et-EE" smtClean="0"/>
              <a:t>11</a:t>
            </a:fld>
            <a:endParaRPr lang="et-E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F48866-0A76-4549-ABB5-3E8F39CC16E9}"/>
              </a:ext>
            </a:extLst>
          </p:cNvPr>
          <p:cNvSpPr txBox="1"/>
          <p:nvPr/>
        </p:nvSpPr>
        <p:spPr>
          <a:xfrm>
            <a:off x="495300" y="3796470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i="1" dirty="0"/>
              <a:t>Märts 2020.a.</a:t>
            </a:r>
          </a:p>
        </p:txBody>
      </p:sp>
    </p:spTree>
    <p:extLst>
      <p:ext uri="{BB962C8B-B14F-4D97-AF65-F5344CB8AC3E}">
        <p14:creationId xmlns:p14="http://schemas.microsoft.com/office/powerpoint/2010/main" val="2200900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465C3F8-DC52-476A-84D1-42DF79F8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Haridusselts EDU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91BC329-53EB-4DE0-9307-93AA9BBD3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64440"/>
          </a:xfrm>
        </p:spPr>
        <p:txBody>
          <a:bodyPr>
            <a:normAutofit/>
          </a:bodyPr>
          <a:lstStyle/>
          <a:p>
            <a:r>
              <a:rPr lang="et-EE" dirty="0"/>
              <a:t>Haridusselts EDU on asutatud 01. detsembril 1998.a.</a:t>
            </a:r>
          </a:p>
          <a:p>
            <a:r>
              <a:rPr lang="et-E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Selts ühendab Hiiumaa kultuuri- ja hariduselu edendamisest huvitatud isikuid. Ta on Kõrgessaare haridusseltsi EDU (1920 – 1944) tegevuspõhimõtete jätkaja.</a:t>
            </a:r>
            <a:endParaRPr lang="et-EE" dirty="0"/>
          </a:p>
          <a:p>
            <a:r>
              <a:rPr lang="et-EE" dirty="0"/>
              <a:t>Seltsil on seisuga 30.09.2021.a. 23 liiget</a:t>
            </a:r>
          </a:p>
          <a:p>
            <a:r>
              <a:rPr lang="et-EE" dirty="0"/>
              <a:t>Seltsi juhatus on neljaliikmeline: Agu </a:t>
            </a:r>
            <a:r>
              <a:rPr lang="et-EE" dirty="0" err="1"/>
              <a:t>Kohari</a:t>
            </a:r>
            <a:r>
              <a:rPr lang="et-EE" dirty="0"/>
              <a:t> juhatuse esimees ning liikmed </a:t>
            </a:r>
            <a:r>
              <a:rPr lang="et-E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Elle Malk, Tiina Rahuoja ja Ülle Mänd</a:t>
            </a:r>
          </a:p>
          <a:p>
            <a:r>
              <a:rPr lang="et-EE" dirty="0">
                <a:ea typeface="Calibri" panose="020F0502020204030204" pitchFamily="34" charset="0"/>
                <a:cs typeface="Times New Roman" panose="02020603050405020304" pitchFamily="18" charset="0"/>
              </a:rPr>
              <a:t>Seltsil omal seltsimaja ei ole, kooskäimise kohaks on Kõpu rahvamaja, s.o. Kõpu piirkonna külade arendusselts Valguskiir seltsimaja ruumid.</a:t>
            </a:r>
            <a:endParaRPr lang="et-E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764BFCA5-CF62-49E2-BDDE-BC196392D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05E6-84F6-40F2-8769-8FD464968BB2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1019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57F6630-DA14-492A-ADDA-B4C5FBDFC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Haridusselts EDU eesmärgid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CC80ED3-3A3A-4FB1-8D31-266CB97F1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82800"/>
            <a:ext cx="11203285" cy="4495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t-E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Seltsi tegevuse eesmärgiks on</a:t>
            </a:r>
            <a:r>
              <a:rPr lang="et-EE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heategevuslik piirkondliku külaelu arengu toetamine elujõulise elanikkonna püsimiseks ja tugevnemiseks.</a:t>
            </a:r>
            <a:endParaRPr lang="et-EE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t-EE" sz="20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Oma eesmärkide saavutamiseks selts:</a:t>
            </a:r>
          </a:p>
          <a:p>
            <a:r>
              <a:rPr lang="et-E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aitab igakülgselt kaasa </a:t>
            </a:r>
            <a:r>
              <a:rPr lang="et-EE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Puski</a:t>
            </a:r>
            <a:r>
              <a:rPr lang="et-E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kiriku kordategemisel ja selle ümbruse korrashoidmisel;</a:t>
            </a:r>
          </a:p>
          <a:p>
            <a:r>
              <a:rPr lang="et-E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kaasab kogukonna liikmeid koduloo kogumisel ja selle talletamisel;</a:t>
            </a:r>
            <a:endParaRPr lang="et-EE" sz="1800" dirty="0">
              <a:solidFill>
                <a:srgbClr val="00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t-E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pakub oma liikmetele tugiteenust, andes neile vajaduse korral tegevusjuhiseid ja edendades nende omavahelisi kontakte;</a:t>
            </a:r>
          </a:p>
          <a:p>
            <a:r>
              <a:rPr lang="et-E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korraldab üritusi, mis on vajalikud seltsi liikmete või tema poolt toetatud haridus-või kultuuriasutuste varustamiseks mitmesuguste õppematerjalidega, kirjastab ja kogub õppematerjale;</a:t>
            </a:r>
            <a:endParaRPr lang="et-EE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t-E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arendab vabaharidustegevust, aidates kaasa õpiringide loomisele ja õpiringide süsteemi kujunemisele;</a:t>
            </a:r>
          </a:p>
          <a:p>
            <a:r>
              <a:rPr lang="et-E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aitab kaasa ühistegevuse taastamisele maal, arendades koostööd sotsiaalsete võrgustike  taastamise projektidega;</a:t>
            </a:r>
          </a:p>
          <a:p>
            <a:r>
              <a:rPr lang="et-E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korraldab kontserte, tuluõhtuid, jne., mis tulenevad seltsi põhikirjast;</a:t>
            </a:r>
          </a:p>
          <a:p>
            <a:r>
              <a:rPr lang="et-E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teeb igakülgset koostööd kohaliku omavalitsusega; teeb koostööd kõikide piirkonna vabaühendustega, s.h. usuühingutega.</a:t>
            </a:r>
            <a:endParaRPr lang="et-EE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t-EE" dirty="0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2C9011B2-F7EE-4013-A4A5-22756CF5A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05E6-84F6-40F2-8769-8FD464968BB2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8075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D90CDEB-C954-4AE5-8D04-C84C415F0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Projekti eesmärgid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58D5D851-A4BB-4562-8585-89287E3BB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0876679" cy="4216327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t-E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Käesoleva projekti eesmärgiks on läbi viia </a:t>
            </a:r>
            <a:r>
              <a:rPr lang="et-EE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Puski</a:t>
            </a:r>
            <a:r>
              <a:rPr lang="et-E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kiriku taastamistööd nii, et saaks hoonet mitmesuguste ürituste korraldamiseks taaskasutama hakata ning päästa kirik edaspidisest lagunemisest ja hävingust.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t-E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Eesmärk laiemalt on parandada piirkonnas tänapäevastele tingimustele vastava elukvaliteedi ja efektiivse ühiskonna liikmena toimimiseks eelduste loomine. Tegemist on unikaalse, kasvupotentsiaaliga, jätkusuutliku kultuuri- ja vaba aja veetmise võimaluste arendamisega.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t-EE" sz="2000" dirty="0">
                <a:effectLst/>
                <a:ea typeface="Calibri" panose="020F0502020204030204" pitchFamily="34" charset="0"/>
              </a:rPr>
              <a:t>Kuna seltsi eesmärk on </a:t>
            </a:r>
            <a:r>
              <a:rPr lang="et-EE" sz="2000" dirty="0" err="1">
                <a:effectLst/>
                <a:ea typeface="Calibri" panose="020F0502020204030204" pitchFamily="34" charset="0"/>
              </a:rPr>
              <a:t>Puski</a:t>
            </a:r>
            <a:r>
              <a:rPr lang="et-EE" sz="2000" dirty="0">
                <a:effectLst/>
                <a:ea typeface="Calibri" panose="020F0502020204030204" pitchFamily="34" charset="0"/>
              </a:rPr>
              <a:t> kirikuga seotud osapoolte </a:t>
            </a:r>
            <a:r>
              <a:rPr lang="et-EE" sz="2000" dirty="0" err="1">
                <a:effectLst/>
                <a:ea typeface="Calibri" panose="020F0502020204030204" pitchFamily="34" charset="0"/>
              </a:rPr>
              <a:t>sidustajana</a:t>
            </a:r>
            <a:r>
              <a:rPr lang="et-EE" sz="2000" dirty="0">
                <a:effectLst/>
                <a:ea typeface="Calibri" panose="020F0502020204030204" pitchFamily="34" charset="0"/>
              </a:rPr>
              <a:t> luua soodne keskkond atraktiivse kogukonna- ja külastuspaiga arenemiseks, siis aitab erinevatele sihtrühmadele suunatud ürituste arv mõõta eesmärgi saavutamist. </a:t>
            </a:r>
            <a:endParaRPr lang="et-EE" sz="2000" dirty="0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162ABB39-7F6A-4ED8-AFCA-6CF0E8035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05E6-84F6-40F2-8769-8FD464968BB2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6067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1032266-9AC4-47F8-BC43-8CFD952D3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Seltsi senised tegevused 2000…2010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442D3F6-7475-4026-97CA-5CA8465D3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82800"/>
            <a:ext cx="11041779" cy="4597399"/>
          </a:xfrm>
        </p:spPr>
        <p:txBody>
          <a:bodyPr>
            <a:normAutofit lnSpcReduction="10000"/>
          </a:bodyPr>
          <a:lstStyle/>
          <a:p>
            <a:r>
              <a:rPr lang="et-EE" sz="1800" dirty="0"/>
              <a:t>2000 </a:t>
            </a:r>
            <a:r>
              <a:rPr lang="et-EE" sz="180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Raamatute laenutuse ja internetipunkti avamine </a:t>
            </a:r>
            <a:r>
              <a:rPr lang="et-EE" sz="1800" dirty="0" err="1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Luidjal</a:t>
            </a:r>
            <a:r>
              <a:rPr lang="et-EE" sz="1800" dirty="0">
                <a:ea typeface="SimSun" panose="02010600030101010101" pitchFamily="2" charset="-122"/>
                <a:cs typeface="Mangal" panose="02040503050203030202" pitchFamily="18" charset="0"/>
              </a:rPr>
              <a:t>, konverents </a:t>
            </a:r>
            <a:r>
              <a:rPr lang="et-EE" sz="180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„50 aastat kultuurielu </a:t>
            </a:r>
            <a:r>
              <a:rPr lang="et-EE" sz="1800" dirty="0" err="1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Luidjal</a:t>
            </a:r>
            <a:r>
              <a:rPr lang="et-EE" sz="180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“ </a:t>
            </a:r>
            <a:endParaRPr lang="et-EE" sz="1800" dirty="0">
              <a:ea typeface="SimSun" panose="02010600030101010101" pitchFamily="2" charset="-122"/>
              <a:cs typeface="Mangal" panose="02040503050203030202" pitchFamily="18" charset="0"/>
            </a:endParaRPr>
          </a:p>
          <a:p>
            <a:r>
              <a:rPr lang="et-EE" sz="1800" dirty="0">
                <a:ea typeface="SimSun" panose="02010600030101010101" pitchFamily="2" charset="-122"/>
                <a:cs typeface="Mangal" panose="02040503050203030202" pitchFamily="18" charset="0"/>
              </a:rPr>
              <a:t>2001 </a:t>
            </a:r>
            <a:r>
              <a:rPr lang="et-EE" sz="1800" dirty="0" err="1">
                <a:ea typeface="SimSun" panose="02010600030101010101" pitchFamily="2" charset="-122"/>
                <a:cs typeface="Mangal" panose="02040503050203030202" pitchFamily="18" charset="0"/>
              </a:rPr>
              <a:t>Luidja</a:t>
            </a:r>
            <a:r>
              <a:rPr lang="et-EE" sz="1800" dirty="0">
                <a:ea typeface="SimSun" panose="02010600030101010101" pitchFamily="2" charset="-122"/>
                <a:cs typeface="Mangal" panose="02040503050203030202" pitchFamily="18" charset="0"/>
              </a:rPr>
              <a:t> metsamajandi maja läheb valla omandisse, haridusseltsi EDU kasutusse seltsimajana</a:t>
            </a:r>
          </a:p>
          <a:p>
            <a:r>
              <a:rPr lang="et-EE" sz="1800" dirty="0">
                <a:ea typeface="SimSun" panose="02010600030101010101" pitchFamily="2" charset="-122"/>
                <a:cs typeface="Mangal" panose="02040503050203030202" pitchFamily="18" charset="0"/>
              </a:rPr>
              <a:t>2002 Seltsimajas avati AIP (Avalik Interneti Punkt)</a:t>
            </a:r>
          </a:p>
          <a:p>
            <a:r>
              <a:rPr lang="et-EE" sz="1800" dirty="0">
                <a:ea typeface="SimSun" panose="02010600030101010101" pitchFamily="2" charset="-122"/>
                <a:cs typeface="Mangal" panose="02040503050203030202" pitchFamily="18" charset="0"/>
              </a:rPr>
              <a:t>2003 K</a:t>
            </a:r>
            <a:r>
              <a:rPr lang="et-EE" sz="180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oostati piirkonna külade arengukava 2003 – 2008</a:t>
            </a:r>
          </a:p>
          <a:p>
            <a:r>
              <a:rPr lang="et-EE" sz="1800" dirty="0">
                <a:ea typeface="SimSun" panose="02010600030101010101" pitchFamily="2" charset="-122"/>
                <a:cs typeface="Mangal" panose="02040503050203030202" pitchFamily="18" charset="0"/>
              </a:rPr>
              <a:t>2004 </a:t>
            </a:r>
            <a:r>
              <a:rPr lang="et-EE" sz="1800" dirty="0" err="1">
                <a:ea typeface="SimSun" panose="02010600030101010101" pitchFamily="2" charset="-122"/>
                <a:cs typeface="Mangal" panose="02040503050203030202" pitchFamily="18" charset="0"/>
              </a:rPr>
              <a:t>Luidja</a:t>
            </a:r>
            <a:r>
              <a:rPr lang="et-EE" sz="1800" dirty="0">
                <a:ea typeface="SimSun" panose="02010600030101010101" pitchFamily="2" charset="-122"/>
                <a:cs typeface="Mangal" panose="02040503050203030202" pitchFamily="18" charset="0"/>
              </a:rPr>
              <a:t> seltsimaja renoveerimistööde I etapp</a:t>
            </a:r>
          </a:p>
          <a:p>
            <a:r>
              <a:rPr lang="et-EE" sz="1800" dirty="0">
                <a:ea typeface="SimSun" panose="02010600030101010101" pitchFamily="2" charset="-122"/>
                <a:cs typeface="Mangal" panose="02040503050203030202" pitchFamily="18" charset="0"/>
              </a:rPr>
              <a:t>2005 </a:t>
            </a:r>
            <a:r>
              <a:rPr lang="et-EE" sz="1800" kern="15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korraldati kodulooline konverents „</a:t>
            </a:r>
            <a:r>
              <a:rPr lang="et-EE" sz="1800" kern="150" dirty="0" err="1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Luidja</a:t>
            </a:r>
            <a:r>
              <a:rPr lang="et-EE" sz="1800" kern="15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 piirkonna külades taastub elujõud“. Paigaldati </a:t>
            </a:r>
            <a:r>
              <a:rPr lang="et-EE" sz="1800" kern="150" dirty="0" err="1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Puski</a:t>
            </a:r>
            <a:r>
              <a:rPr lang="et-EE" sz="1800" kern="15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 kiriku juurde mälestuskivi esimestele eesti soost preestritele. (Vassili </a:t>
            </a:r>
            <a:r>
              <a:rPr lang="et-EE" sz="1800" kern="150" dirty="0" err="1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Verlik</a:t>
            </a:r>
            <a:r>
              <a:rPr lang="et-EE" sz="1800" kern="15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, </a:t>
            </a:r>
            <a:r>
              <a:rPr lang="et-EE" sz="1800" kern="150" dirty="0" err="1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Kosma</a:t>
            </a:r>
            <a:r>
              <a:rPr lang="et-EE" sz="1800" kern="15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t-EE" sz="1800" kern="150" dirty="0" err="1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Laretei</a:t>
            </a:r>
            <a:r>
              <a:rPr lang="et-EE" sz="1800" kern="15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). Alguse sai </a:t>
            </a:r>
            <a:r>
              <a:rPr lang="et-EE" sz="1800" kern="150" dirty="0" err="1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Puski</a:t>
            </a:r>
            <a:r>
              <a:rPr lang="et-EE" sz="1800" kern="15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 päeva tähistamise iga-aastane traditsioon augustikuus.</a:t>
            </a:r>
          </a:p>
          <a:p>
            <a:r>
              <a:rPr lang="et-EE" sz="1800" kern="150" dirty="0">
                <a:ea typeface="SimSun" panose="02010600030101010101" pitchFamily="2" charset="-122"/>
                <a:cs typeface="Mangal" panose="02040503050203030202" pitchFamily="18" charset="0"/>
              </a:rPr>
              <a:t>2006 Lasteringid, naiste võimlemisrühm, kangakudumine, savivoolimine, kirjandusring, </a:t>
            </a:r>
            <a:r>
              <a:rPr lang="et-EE" sz="1800" kern="150" dirty="0" err="1">
                <a:ea typeface="SimSun" panose="02010600030101010101" pitchFamily="2" charset="-122"/>
                <a:cs typeface="Mangal" panose="02040503050203030202" pitchFamily="18" charset="0"/>
              </a:rPr>
              <a:t>WiFi</a:t>
            </a:r>
            <a:r>
              <a:rPr lang="et-EE" sz="1800" kern="150" dirty="0">
                <a:ea typeface="SimSun" panose="02010600030101010101" pitchFamily="2" charset="-122"/>
                <a:cs typeface="Mangal" panose="02040503050203030202" pitchFamily="18" charset="0"/>
              </a:rPr>
              <a:t> paigaldamine, väga aktiivne seltsielu</a:t>
            </a:r>
          </a:p>
          <a:p>
            <a:r>
              <a:rPr lang="et-EE" sz="1800" kern="15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2007 </a:t>
            </a:r>
            <a:r>
              <a:rPr lang="et-EE" sz="180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Seltsimaja II korruse väljaehitamine. Jõusaali seadmete ostmine.</a:t>
            </a:r>
            <a:endParaRPr lang="et-EE" sz="1800" kern="150" dirty="0">
              <a:effectLst/>
              <a:ea typeface="SimSun" panose="02010600030101010101" pitchFamily="2" charset="-122"/>
              <a:cs typeface="Mangal" panose="02040503050203030202" pitchFamily="18" charset="0"/>
            </a:endParaRPr>
          </a:p>
          <a:p>
            <a:r>
              <a:rPr lang="et-EE" sz="1800" kern="15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2008 Seltsimaja võeti kasutusse, seltsis 40 liiget, infolehe väljaandmine</a:t>
            </a:r>
          </a:p>
          <a:p>
            <a:r>
              <a:rPr lang="et-EE" sz="1800" kern="150" dirty="0">
                <a:ea typeface="SimSun" panose="02010600030101010101" pitchFamily="2" charset="-122"/>
                <a:cs typeface="Mangal" panose="02040503050203030202" pitchFamily="18" charset="0"/>
              </a:rPr>
              <a:t>2010 Aktiivse tegevuse hääbumine, seltsimaja omanikuvahetus, majandussurutis sundis paljud aktiivsed liikmed Hiiumaalt lahkuma ja mujalt tööd otsima, mitmed eakad lahkusid jäädavalt</a:t>
            </a:r>
            <a:endParaRPr lang="et-EE" sz="1800" kern="150" dirty="0">
              <a:effectLst/>
              <a:ea typeface="SimSun" panose="02010600030101010101" pitchFamily="2" charset="-122"/>
              <a:cs typeface="Mangal" panose="02040503050203030202" pitchFamily="18" charset="0"/>
            </a:endParaRPr>
          </a:p>
          <a:p>
            <a:endParaRPr lang="et-EE" dirty="0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64CFC53D-E884-4C2E-A967-EBAC54F1C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05E6-84F6-40F2-8769-8FD464968BB2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5843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35A7309-58BF-4700-8FEC-2079B87AB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Seltsi senised tegevused 2015…2021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8D9657C-4A00-4DEA-86DD-A752BAFAE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46300"/>
            <a:ext cx="11203285" cy="4483100"/>
          </a:xfrm>
        </p:spPr>
        <p:txBody>
          <a:bodyPr>
            <a:normAutofit/>
          </a:bodyPr>
          <a:lstStyle/>
          <a:p>
            <a:r>
              <a:rPr lang="et-EE" sz="2200" dirty="0"/>
              <a:t>2015 Uue juhatuse valimine, seltsi </a:t>
            </a:r>
            <a:r>
              <a:rPr lang="et-EE" sz="2200" dirty="0" err="1"/>
              <a:t>taasärkamine</a:t>
            </a:r>
            <a:r>
              <a:rPr lang="et-EE" sz="2200" dirty="0"/>
              <a:t>. Iga-aastane </a:t>
            </a:r>
            <a:r>
              <a:rPr lang="et-EE" sz="2200" dirty="0" err="1"/>
              <a:t>Puski</a:t>
            </a:r>
            <a:r>
              <a:rPr lang="et-EE" sz="2200" dirty="0"/>
              <a:t> päevade läbiviimine augustikuus. Jätkuvad </a:t>
            </a:r>
            <a:r>
              <a:rPr lang="et-EE" sz="2200" dirty="0" err="1"/>
              <a:t>Puski</a:t>
            </a:r>
            <a:r>
              <a:rPr lang="et-EE" sz="2200" dirty="0"/>
              <a:t> kiriku taastamistööd, kirikaia võsast puhastamine, kiriku vaate avamine</a:t>
            </a:r>
          </a:p>
          <a:p>
            <a:r>
              <a:rPr lang="et-EE" sz="2200" dirty="0"/>
              <a:t>2017 </a:t>
            </a:r>
            <a:r>
              <a:rPr lang="et-EE" sz="2200" dirty="0" err="1"/>
              <a:t>Puski</a:t>
            </a:r>
            <a:r>
              <a:rPr lang="et-EE" sz="2200" dirty="0"/>
              <a:t> kirikuaeda tutvustava infostendi paigaldamine, harvendus ja raietööd, kiriku vaate avamine Emmaste-Kõpu maantee suunal</a:t>
            </a:r>
          </a:p>
          <a:p>
            <a:r>
              <a:rPr lang="et-EE" sz="2200" dirty="0"/>
              <a:t>2018 Kirikuaia heakorratööd, aia taastamine, haljastustööd, muru külvamine</a:t>
            </a:r>
          </a:p>
          <a:p>
            <a:r>
              <a:rPr lang="et-EE" sz="2200" dirty="0"/>
              <a:t>2019 Seltsi 20. aastapäeva tähistamine, voldiku koostamine, tänuõhtu Kõpu rahvamajas</a:t>
            </a:r>
          </a:p>
          <a:p>
            <a:r>
              <a:rPr lang="et-EE" sz="2200" dirty="0"/>
              <a:t>2020 </a:t>
            </a:r>
            <a:r>
              <a:rPr lang="et-EE" sz="220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“Kirikukoguduse ja koolielu häll </a:t>
            </a:r>
            <a:r>
              <a:rPr lang="et-EE" sz="2200" dirty="0" err="1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Puski</a:t>
            </a:r>
            <a:r>
              <a:rPr lang="et-EE" sz="220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 Uuejaagul 1885-1891“. Mälestuskivi kirikukoguduse ja kooli asutajatele</a:t>
            </a:r>
          </a:p>
          <a:p>
            <a:r>
              <a:rPr lang="et-EE" sz="2200" dirty="0">
                <a:ea typeface="SimSun" panose="02010600030101010101" pitchFamily="2" charset="-122"/>
                <a:cs typeface="Mangal" panose="02040503050203030202" pitchFamily="18" charset="0"/>
              </a:rPr>
              <a:t>2021 Aktiivne kiriku katuse taastamistööd, LEADER toetuse taotluse esitamine sisemisteks taastamistöödeks</a:t>
            </a:r>
            <a:endParaRPr lang="et-EE" sz="2200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CCAE6C97-1516-4045-8D9B-D50FB0735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05E6-84F6-40F2-8769-8FD464968BB2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5503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2984E34-8447-46FD-BC1B-1E2943A7C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Olukord augustis 2021.a.</a:t>
            </a:r>
          </a:p>
        </p:txBody>
      </p:sp>
      <p:pic>
        <p:nvPicPr>
          <p:cNvPr id="9" name="Sisu kohatäide 8" descr="Pilt, millel on kujutatud taevas, puu, väljas&#10;&#10;Kirjeldus on genereeritud automaatselt">
            <a:extLst>
              <a:ext uri="{FF2B5EF4-FFF2-40B4-BE49-F238E27FC236}">
                <a16:creationId xmlns:a16="http://schemas.microsoft.com/office/drawing/2014/main" id="{FCB3902C-87FD-40F6-A9BF-7F3A13149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93344" y="1932917"/>
            <a:ext cx="2400000" cy="1800000"/>
          </a:xfrm>
        </p:spPr>
      </p:pic>
      <p:pic>
        <p:nvPicPr>
          <p:cNvPr id="11" name="Pilt 10" descr="Pilt, millel on kujutatud siseruumis, tualettruum, vana, määrdunud&#10;&#10;Kirjeldus on genereeritud automaatselt">
            <a:extLst>
              <a:ext uri="{FF2B5EF4-FFF2-40B4-BE49-F238E27FC236}">
                <a16:creationId xmlns:a16="http://schemas.microsoft.com/office/drawing/2014/main" id="{B0E377FD-9178-459F-9865-83E39E9AE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07321" y="2200954"/>
            <a:ext cx="2400000" cy="1800000"/>
          </a:xfrm>
          <a:prstGeom prst="rect">
            <a:avLst/>
          </a:prstGeom>
        </p:spPr>
      </p:pic>
      <p:pic>
        <p:nvPicPr>
          <p:cNvPr id="13" name="Pilt 12" descr="Pilt, millel on kujutatud siseruumis, puit, kivi, kelder&#10;&#10;Kirjeldus on genereeritud automaatselt">
            <a:extLst>
              <a:ext uri="{FF2B5EF4-FFF2-40B4-BE49-F238E27FC236}">
                <a16:creationId xmlns:a16="http://schemas.microsoft.com/office/drawing/2014/main" id="{C2ECDF74-54B3-4E39-97FA-B85D261539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70628" y="4447154"/>
            <a:ext cx="2400000" cy="1800000"/>
          </a:xfrm>
          <a:prstGeom prst="rect">
            <a:avLst/>
          </a:prstGeom>
        </p:spPr>
      </p:pic>
      <p:pic>
        <p:nvPicPr>
          <p:cNvPr id="15" name="Pilt 14" descr="Pilt, millel on kujutatud hoone, määrdunud, vana, ehitus&#10;&#10;Kirjeldus on genereeritud automaatselt">
            <a:extLst>
              <a:ext uri="{FF2B5EF4-FFF2-40B4-BE49-F238E27FC236}">
                <a16:creationId xmlns:a16="http://schemas.microsoft.com/office/drawing/2014/main" id="{27A02DF1-B4E5-4D1B-BE85-9AD61CEA55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799" y="4549700"/>
            <a:ext cx="2400000" cy="1800000"/>
          </a:xfrm>
          <a:prstGeom prst="rect">
            <a:avLst/>
          </a:prstGeom>
        </p:spPr>
      </p:pic>
      <p:pic>
        <p:nvPicPr>
          <p:cNvPr id="17" name="Pilt 16" descr="Pilt, millel on kujutatud vesiveski, vana, määrdunud&#10;&#10;Kirjeldus on genereeritud automaatselt">
            <a:extLst>
              <a:ext uri="{FF2B5EF4-FFF2-40B4-BE49-F238E27FC236}">
                <a16:creationId xmlns:a16="http://schemas.microsoft.com/office/drawing/2014/main" id="{CF381C96-B037-4DD9-B84C-E3D41535F6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33633" y="2049641"/>
            <a:ext cx="2400000" cy="1800000"/>
          </a:xfrm>
          <a:prstGeom prst="rect">
            <a:avLst/>
          </a:prstGeom>
        </p:spPr>
      </p:pic>
      <p:pic>
        <p:nvPicPr>
          <p:cNvPr id="19" name="Pilt 18" descr="Pilt, millel on kujutatud siseruumis, põrand, hoone, vana&#10;&#10;Kirjeldus on genereeritud automaatselt">
            <a:extLst>
              <a:ext uri="{FF2B5EF4-FFF2-40B4-BE49-F238E27FC236}">
                <a16:creationId xmlns:a16="http://schemas.microsoft.com/office/drawing/2014/main" id="{986F6823-288D-402B-A3BE-4639696A2B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72917" y="1850747"/>
            <a:ext cx="2400000" cy="1800000"/>
          </a:xfrm>
          <a:prstGeom prst="rect">
            <a:avLst/>
          </a:prstGeom>
        </p:spPr>
      </p:pic>
      <p:pic>
        <p:nvPicPr>
          <p:cNvPr id="21" name="Pilt 20" descr="Pilt, millel on kujutatud vana, valmistab toitu, määrdunud, värske&#10;&#10;Kirjeldus on genereeritud automaatselt">
            <a:extLst>
              <a:ext uri="{FF2B5EF4-FFF2-40B4-BE49-F238E27FC236}">
                <a16:creationId xmlns:a16="http://schemas.microsoft.com/office/drawing/2014/main" id="{90E9D810-E942-4E3F-A7B9-E67659BC1A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4189" y="4725673"/>
            <a:ext cx="2400000" cy="1800000"/>
          </a:xfrm>
          <a:prstGeom prst="rect">
            <a:avLst/>
          </a:prstGeom>
        </p:spPr>
      </p:pic>
      <p:pic>
        <p:nvPicPr>
          <p:cNvPr id="23" name="Pilt 22" descr="Pilt, millel on kujutatud vana, kivi, määrdunud&#10;&#10;Kirjeldus on genereeritud automaatselt">
            <a:extLst>
              <a:ext uri="{FF2B5EF4-FFF2-40B4-BE49-F238E27FC236}">
                <a16:creationId xmlns:a16="http://schemas.microsoft.com/office/drawing/2014/main" id="{954AA473-8983-4CBD-BCCB-E5E320EC0E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9845" y="4032917"/>
            <a:ext cx="2400000" cy="1800000"/>
          </a:xfrm>
          <a:prstGeom prst="rect">
            <a:avLst/>
          </a:prstGeom>
        </p:spPr>
      </p:pic>
      <p:pic>
        <p:nvPicPr>
          <p:cNvPr id="25" name="Pilt 24" descr="Pilt, millel on kujutatud hoone, siseruumis, ahi, kivi&#10;&#10;Kirjeldus on genereeritud automaatselt">
            <a:extLst>
              <a:ext uri="{FF2B5EF4-FFF2-40B4-BE49-F238E27FC236}">
                <a16:creationId xmlns:a16="http://schemas.microsoft.com/office/drawing/2014/main" id="{D33578CA-FA2C-45A0-9FE3-C58F2ECBD4C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39845" y="1567328"/>
            <a:ext cx="2400000" cy="1800000"/>
          </a:xfrm>
          <a:prstGeom prst="rect">
            <a:avLst/>
          </a:prstGeom>
        </p:spPr>
      </p:pic>
      <p:pic>
        <p:nvPicPr>
          <p:cNvPr id="29" name="Pilt 28" descr="Pilt, millel on kujutatud hoone, kivi, ukseava, katus&#10;&#10;Kirjeldus on genereeritud automaatselt">
            <a:extLst>
              <a:ext uri="{FF2B5EF4-FFF2-40B4-BE49-F238E27FC236}">
                <a16:creationId xmlns:a16="http://schemas.microsoft.com/office/drawing/2014/main" id="{CCD44F71-F442-44CE-A859-50B7443B9CA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1486" y="3400954"/>
            <a:ext cx="2400000" cy="1800000"/>
          </a:xfrm>
          <a:prstGeom prst="rect">
            <a:avLst/>
          </a:prstGeom>
        </p:spPr>
      </p:pic>
      <p:pic>
        <p:nvPicPr>
          <p:cNvPr id="31" name="Pilt 30" descr="Pilt, millel on kujutatud aken, hoone, vana, kivi&#10;&#10;Kirjeldus on genereeritud automaatselt">
            <a:extLst>
              <a:ext uri="{FF2B5EF4-FFF2-40B4-BE49-F238E27FC236}">
                <a16:creationId xmlns:a16="http://schemas.microsoft.com/office/drawing/2014/main" id="{10D19523-52D0-4A6D-B01D-C3EB5DF007B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4514" y="4949342"/>
            <a:ext cx="2400000" cy="1800000"/>
          </a:xfrm>
          <a:prstGeom prst="rect">
            <a:avLst/>
          </a:prstGeom>
        </p:spPr>
      </p:pic>
      <p:sp>
        <p:nvSpPr>
          <p:cNvPr id="33" name="Slaidinumbri kohatäide 32">
            <a:extLst>
              <a:ext uri="{FF2B5EF4-FFF2-40B4-BE49-F238E27FC236}">
                <a16:creationId xmlns:a16="http://schemas.microsoft.com/office/drawing/2014/main" id="{DF1C03C9-6C59-4027-A316-FBBBDCAD3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05E6-84F6-40F2-8769-8FD464968BB2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754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FD3DF7D-8532-49F0-9831-153C8AC9B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Taastamistööde toetamised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F3CF6DB5-66CF-4D6B-9E91-80DD15DA0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051179" cy="3599316"/>
          </a:xfrm>
        </p:spPr>
        <p:txBody>
          <a:bodyPr/>
          <a:lstStyle/>
          <a:p>
            <a:r>
              <a:rPr lang="et-EE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Eelnevalt Muinsuskaitseameti poolt toetatud:</a:t>
            </a:r>
            <a:br>
              <a:rPr lang="et-EE" sz="2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t-E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t-E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2005.a. Ajutise katuse remont ja avade sulgemine, 1 597,79 €</a:t>
            </a:r>
            <a:br>
              <a:rPr lang="et-E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t-E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2008.a. Katuse avarii-restaureerimistööd, 6 391,17 €</a:t>
            </a:r>
            <a:br>
              <a:rPr lang="et-E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t-E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2008.a. Projektdokumentatsiooni koostamine, 1 022,59 €</a:t>
            </a:r>
            <a:br>
              <a:rPr lang="et-E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t-E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2015.a. Kiriku kellatorni katuse avarii-remont, 7 560,00 €</a:t>
            </a:r>
            <a:br>
              <a:rPr lang="et-E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t-E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2016.a. Hiiumaa õigeusu kirikute voldiku väljaandmine, 350,00 €.</a:t>
            </a:r>
            <a:br>
              <a:rPr lang="et-E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t-E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2021.a. Kiriku katuse ja lae taastamistööd, 100,0 tuh.€</a:t>
            </a:r>
          </a:p>
          <a:p>
            <a:endParaRPr lang="et-E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t-EE" dirty="0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DC942264-15FD-4664-825E-D08B9581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05E6-84F6-40F2-8769-8FD464968BB2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2790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66235C5-61D8-4ADC-9122-6CE598DFA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Projekti tegevused ja eelarve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36679F5F-97D2-4246-ABA9-455787409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38090"/>
            <a:ext cx="11203285" cy="4462735"/>
          </a:xfrm>
        </p:spPr>
        <p:txBody>
          <a:bodyPr>
            <a:normAutofit/>
          </a:bodyPr>
          <a:lstStyle/>
          <a:p>
            <a:r>
              <a:rPr lang="et-EE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Käesoleva projekti sisuks on </a:t>
            </a:r>
            <a:r>
              <a:rPr lang="et-EE" sz="22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Puski</a:t>
            </a:r>
            <a:r>
              <a:rPr lang="et-EE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kiriku põranda, akende ning uste restaureerimine, pärast mida saab hoone taas kasutusele võtta ja selles siis mitmesuguseid kultuuriüritusi korraldada.</a:t>
            </a:r>
          </a:p>
          <a:p>
            <a:r>
              <a:rPr lang="et-EE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Taastamistööd teeb pikaajalise restaureerimistööde kogemusega ehitusettevõte OÜ </a:t>
            </a:r>
            <a:r>
              <a:rPr lang="et-EE" sz="2200" dirty="0" err="1">
                <a:ea typeface="Calibri" panose="020F0502020204030204" pitchFamily="34" charset="0"/>
                <a:cs typeface="Calibri" panose="020F0502020204030204" pitchFamily="34" charset="0"/>
              </a:rPr>
              <a:t>Virrex</a:t>
            </a:r>
            <a:r>
              <a:rPr lang="et-EE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milline on teinud hinnapakkumise summas 107 600,40 (koos käibemaksuga). OÜ </a:t>
            </a:r>
            <a:r>
              <a:rPr lang="et-EE" sz="2200" dirty="0" err="1">
                <a:ea typeface="Calibri" panose="020F0502020204030204" pitchFamily="34" charset="0"/>
                <a:cs typeface="Calibri" panose="020F0502020204030204" pitchFamily="34" charset="0"/>
              </a:rPr>
              <a:t>Virrex</a:t>
            </a:r>
            <a:r>
              <a:rPr lang="et-EE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tegutseb Muinsuskaitseameti teatise EMU000546 alusel</a:t>
            </a:r>
            <a:r>
              <a:rPr lang="et-EE" sz="2200" dirty="0">
                <a:ea typeface="Calibri" panose="020F0502020204030204" pitchFamily="34" charset="0"/>
                <a:cs typeface="Calibri" panose="020F0502020204030204" pitchFamily="34" charset="0"/>
              </a:rPr>
              <a:t>. OÜ </a:t>
            </a:r>
            <a:r>
              <a:rPr lang="et-EE" sz="2200" dirty="0" err="1">
                <a:ea typeface="Calibri" panose="020F0502020204030204" pitchFamily="34" charset="0"/>
                <a:cs typeface="Calibri" panose="020F0502020204030204" pitchFamily="34" charset="0"/>
              </a:rPr>
              <a:t>Virrexi</a:t>
            </a:r>
            <a:r>
              <a:rPr lang="et-EE" sz="2200" dirty="0">
                <a:ea typeface="Calibri" panose="020F0502020204030204" pitchFamily="34" charset="0"/>
                <a:cs typeface="Calibri" panose="020F0502020204030204" pitchFamily="34" charset="0"/>
              </a:rPr>
              <a:t> on ka praegu kiriku katuse taastamistööde läbiviija.</a:t>
            </a:r>
          </a:p>
          <a:p>
            <a:r>
              <a:rPr lang="et-EE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Haridusselts EDU ei ole käibemaksukohuslane ja Maksuametilt käibemaksu osa tagasi ei saa, mistõttu on LEADER toetuse taotluse summa samuti koos käibemaksuga.</a:t>
            </a:r>
          </a:p>
          <a:p>
            <a:r>
              <a:rPr lang="et-EE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Teostatavate tööde katteallikateks on planeeritud LEADER Meetme 2 Külaarendus 90% toetuse määraga summas </a:t>
            </a:r>
            <a:r>
              <a:rPr lang="et-EE" sz="2200" dirty="0">
                <a:ea typeface="Calibri" panose="020F0502020204030204" pitchFamily="34" charset="0"/>
                <a:cs typeface="Calibri" panose="020F0502020204030204" pitchFamily="34" charset="0"/>
              </a:rPr>
              <a:t>96 840,36</a:t>
            </a:r>
            <a:r>
              <a:rPr lang="et-EE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€ ja omaosalus </a:t>
            </a:r>
            <a:r>
              <a:rPr lang="et-EE" sz="2200" dirty="0">
                <a:ea typeface="Calibri" panose="020F0502020204030204" pitchFamily="34" charset="0"/>
                <a:cs typeface="Calibri" panose="020F0502020204030204" pitchFamily="34" charset="0"/>
              </a:rPr>
              <a:t>10 760,04</a:t>
            </a:r>
            <a:r>
              <a:rPr lang="et-EE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€.</a:t>
            </a:r>
          </a:p>
          <a:p>
            <a:r>
              <a:rPr lang="et-EE" sz="2200" dirty="0">
                <a:ea typeface="Calibri" panose="020F0502020204030204" pitchFamily="34" charset="0"/>
                <a:cs typeface="Calibri" panose="020F0502020204030204" pitchFamily="34" charset="0"/>
              </a:rPr>
              <a:t>Tööde teostamise algus on planeeritavalt 01.04.2022.a. ja töödeks on aega 2 aastat</a:t>
            </a:r>
            <a:endParaRPr lang="et-EE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t-EE" dirty="0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4E330D3C-0755-4CE2-87BD-A2827416D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05E6-84F6-40F2-8769-8FD464968BB2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1242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erliin">
  <a:themeElements>
    <a:clrScheme name="Berli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187</TotalTime>
  <Words>1022</Words>
  <Application>Microsoft Office PowerPoint</Application>
  <PresentationFormat>Laiekraan</PresentationFormat>
  <Paragraphs>76</Paragraphs>
  <Slides>11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Trebuchet MS</vt:lpstr>
      <vt:lpstr>Berliin</vt:lpstr>
      <vt:lpstr>Puski kiriku taastamine</vt:lpstr>
      <vt:lpstr>Haridusselts EDU</vt:lpstr>
      <vt:lpstr>Haridusselts EDU eesmärgid</vt:lpstr>
      <vt:lpstr>Projekti eesmärgid</vt:lpstr>
      <vt:lpstr>Seltsi senised tegevused 2000…2010</vt:lpstr>
      <vt:lpstr>Seltsi senised tegevused 2015…2021</vt:lpstr>
      <vt:lpstr>Olukord augustis 2021.a.</vt:lpstr>
      <vt:lpstr>Taastamistööde toetamised</vt:lpstr>
      <vt:lpstr>Projekti tegevused ja eelarve</vt:lpstr>
      <vt:lpstr>Tulemused ja järgnevad tegevused</vt:lpstr>
      <vt:lpstr>Tänan tähelepanu eest!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Puski kiriku taastamine</dc:title>
  <dc:creator>Viktor Rõbtšenko</dc:creator>
  <cp:lastModifiedBy>Viktor Rõbtšenko</cp:lastModifiedBy>
  <cp:revision>7</cp:revision>
  <dcterms:created xsi:type="dcterms:W3CDTF">2021-09-30T18:33:18Z</dcterms:created>
  <dcterms:modified xsi:type="dcterms:W3CDTF">2021-10-08T07:35:08Z</dcterms:modified>
</cp:coreProperties>
</file>